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60"/>
  </p:normalViewPr>
  <p:slideViewPr>
    <p:cSldViewPr snapToGrid="0">
      <p:cViewPr>
        <p:scale>
          <a:sx n="75" d="100"/>
          <a:sy n="75" d="100"/>
        </p:scale>
        <p:origin x="6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6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6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6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6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6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6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6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6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6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6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6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6"/>
      <dgm:spPr/>
    </dgm:pt>
    <dgm:pt modelId="{C067BE1F-2D66-4AD9-9B7B-334C5BE4546E}" type="pres">
      <dgm:prSet presAssocID="{5B43610E-FF2D-47B4-A833-70AFFAD2F4F7}" presName="vert1" presStyleCnt="0"/>
      <dgm:spPr/>
    </dgm:pt>
  </dgm:ptLst>
  <dgm:cxnLst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Regressors: 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Phase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902A8A8D-8660-4008-960E-7DE639DE8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Stim onset</a:t>
          </a:r>
        </a:p>
      </dgm:t>
    </dgm:pt>
    <dgm:pt modelId="{FBA6693F-0529-44A3-A0D5-4FECD517F76B}" type="parTrans" cxnId="{D78AF6EE-EE87-4D68-AD8F-3FFEBC187AA9}">
      <dgm:prSet/>
      <dgm:spPr/>
      <dgm:t>
        <a:bodyPr/>
        <a:lstStyle/>
        <a:p>
          <a:endParaRPr lang="en-US"/>
        </a:p>
      </dgm:t>
    </dgm:pt>
    <dgm:pt modelId="{D4ED302B-CD6A-42E9-9794-F30585D48F87}" type="sibTrans" cxnId="{D78AF6EE-EE87-4D68-AD8F-3FFEBC187AA9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Contrast ANOVA 2x2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37CD3C21-4C4C-4FB6-BDEA-8447160682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Classifiers – univariate &amp; MVPA</a:t>
          </a:r>
        </a:p>
      </dgm:t>
    </dgm:pt>
    <dgm:pt modelId="{89DF6FAC-4D21-43A3-9219-DE394AC34BE4}" type="parTrans" cxnId="{B7189410-ECB3-46F5-8F39-FA17C03F944C}">
      <dgm:prSet/>
      <dgm:spPr/>
      <dgm:t>
        <a:bodyPr/>
        <a:lstStyle/>
        <a:p>
          <a:endParaRPr lang="en-US"/>
        </a:p>
      </dgm:t>
    </dgm:pt>
    <dgm:pt modelId="{2D2ED6B3-BF8B-4F98-BCF5-FACBCFF75AC8}" type="sibTrans" cxnId="{B7189410-ECB3-46F5-8F39-FA17C03F944C}">
      <dgm:prSet/>
      <dgm:spPr/>
      <dgm:t>
        <a:bodyPr/>
        <a:lstStyle/>
        <a:p>
          <a:endParaRPr lang="en-US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3"/>
      <dgm:spPr/>
    </dgm:pt>
    <dgm:pt modelId="{75A9B919-DA97-4886-B992-3959BD76BF0A}" type="pres">
      <dgm:prSet presAssocID="{D030FBF5-4EB1-4E38-9CDB-3BED5419B3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3"/>
      <dgm:spPr/>
    </dgm:pt>
    <dgm:pt modelId="{8D0A435D-86A7-48FC-A1D1-AD48600A6DDE}" type="pres">
      <dgm:prSet presAssocID="{79B9EB3B-828B-45A0-BA86-5393866EF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>
        <dgm:presLayoutVars>
          <dgm:chMax val="0"/>
          <dgm:chPref val="0"/>
        </dgm:presLayoutVars>
      </dgm:prSet>
      <dgm:spPr/>
    </dgm:pt>
    <dgm:pt modelId="{F89F2313-E5D5-406A-BD6C-020D0EED59E3}" type="pres">
      <dgm:prSet presAssocID="{E521983F-4314-46EE-A1AE-4EF7BE37F070}" presName="sibTrans" presStyleCnt="0"/>
      <dgm:spPr/>
    </dgm:pt>
    <dgm:pt modelId="{86BEF3B5-FF68-40F2-B63B-252EDF139FBD}" type="pres">
      <dgm:prSet presAssocID="{37CD3C21-4C4C-4FB6-BDEA-8447160682F2}" presName="compNode" presStyleCnt="0"/>
      <dgm:spPr/>
    </dgm:pt>
    <dgm:pt modelId="{7FD8CB6D-471F-4004-AF7E-DA27389CC801}" type="pres">
      <dgm:prSet presAssocID="{37CD3C21-4C4C-4FB6-BDEA-8447160682F2}" presName="bgRect" presStyleLbl="bgShp" presStyleIdx="2" presStyleCnt="3"/>
      <dgm:spPr/>
    </dgm:pt>
    <dgm:pt modelId="{6744B476-E670-4628-BE61-FE80B8DBCF6E}" type="pres">
      <dgm:prSet presAssocID="{37CD3C21-4C4C-4FB6-BDEA-844716068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3EA62A-E8C2-4C64-8BC2-1C5C45F32251}" type="pres">
      <dgm:prSet presAssocID="{37CD3C21-4C4C-4FB6-BDEA-8447160682F2}" presName="spaceRect" presStyleCnt="0"/>
      <dgm:spPr/>
    </dgm:pt>
    <dgm:pt modelId="{170C9B8C-1FB0-4B1C-9D7F-9198407D78CD}" type="pres">
      <dgm:prSet presAssocID="{37CD3C21-4C4C-4FB6-BDEA-8447160682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B7189410-ECB3-46F5-8F39-FA17C03F944C}" srcId="{14B411A5-FA48-4DDB-9BDF-FB23FC538061}" destId="{37CD3C21-4C4C-4FB6-BDEA-8447160682F2}" srcOrd="2" destOrd="0" parTransId="{89DF6FAC-4D21-43A3-9219-DE394AC34BE4}" sibTransId="{2D2ED6B3-BF8B-4F98-BCF5-FACBCFF75AC8}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E9E0E136-CBB4-4C39-B87C-C5CCB27AE9BC}" type="presOf" srcId="{902A8A8D-8660-4008-960E-7DE639DE8887}" destId="{20AFA75E-4097-4960-9ECD-656156309C8D}" srcOrd="0" destOrd="1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78AF6EE-EE87-4D68-AD8F-3FFEBC187AA9}" srcId="{D030FBF5-4EB1-4E38-9CDB-3BED5419B376}" destId="{902A8A8D-8660-4008-960E-7DE639DE8887}" srcOrd="1" destOrd="0" parTransId="{FBA6693F-0529-44A3-A0D5-4FECD517F76B}" sibTransId="{D4ED302B-CD6A-42E9-9794-F30585D48F87}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B8AC2FFB-197C-41C1-AF7D-5326496C6717}" type="presOf" srcId="{37CD3C21-4C4C-4FB6-BDEA-8447160682F2}" destId="{170C9B8C-1FB0-4B1C-9D7F-9198407D78CD}" srcOrd="0" destOrd="0" presId="urn:microsoft.com/office/officeart/2018/2/layout/IconVerticalSolidList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B43221A0-DD0C-4BE3-91CF-D4B3078308B8}" type="presParOf" srcId="{36DCD9A7-EA7D-4851-9E18-78DFB57D3B12}" destId="{F89F2313-E5D5-406A-BD6C-020D0EED59E3}" srcOrd="3" destOrd="0" presId="urn:microsoft.com/office/officeart/2018/2/layout/IconVerticalSolidList"/>
    <dgm:cxn modelId="{79F22DF8-0606-4D75-8E68-29B051CA6E2F}" type="presParOf" srcId="{36DCD9A7-EA7D-4851-9E18-78DFB57D3B12}" destId="{86BEF3B5-FF68-40F2-B63B-252EDF139FBD}" srcOrd="4" destOrd="0" presId="urn:microsoft.com/office/officeart/2018/2/layout/IconVerticalSolidList"/>
    <dgm:cxn modelId="{7AEB66B9-C07B-41B1-9C38-B6222AB53A90}" type="presParOf" srcId="{86BEF3B5-FF68-40F2-B63B-252EDF139FBD}" destId="{7FD8CB6D-471F-4004-AF7E-DA27389CC801}" srcOrd="0" destOrd="0" presId="urn:microsoft.com/office/officeart/2018/2/layout/IconVerticalSolidList"/>
    <dgm:cxn modelId="{9E7334C6-8C9F-4F87-AA76-05F8BBA652F3}" type="presParOf" srcId="{86BEF3B5-FF68-40F2-B63B-252EDF139FBD}" destId="{6744B476-E670-4628-BE61-FE80B8DBCF6E}" srcOrd="1" destOrd="0" presId="urn:microsoft.com/office/officeart/2018/2/layout/IconVerticalSolidList"/>
    <dgm:cxn modelId="{E3023725-0E0E-42D3-91E5-B39680AE2540}" type="presParOf" srcId="{86BEF3B5-FF68-40F2-B63B-252EDF139FBD}" destId="{E03EA62A-E8C2-4C64-8BC2-1C5C45F32251}" srcOrd="2" destOrd="0" presId="urn:microsoft.com/office/officeart/2018/2/layout/IconVerticalSolidList"/>
    <dgm:cxn modelId="{0678AF70-1DE0-473D-8DFE-AF04C0392106}" type="presParOf" srcId="{86BEF3B5-FF68-40F2-B63B-252EDF139FBD}" destId="{170C9B8C-1FB0-4B1C-9D7F-9198407D7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155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1556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nb</a:t>
          </a:r>
          <a:r>
            <a:rPr lang="en-US" sz="2400" kern="1200" dirty="0"/>
            <a:t> of slices = 50</a:t>
          </a:r>
        </a:p>
      </dsp:txBody>
      <dsp:txXfrm>
        <a:off x="0" y="1556"/>
        <a:ext cx="8267296" cy="530912"/>
      </dsp:txXfrm>
    </dsp:sp>
    <dsp:sp modelId="{08AD0823-8667-414B-9758-9FC884F2A2F7}">
      <dsp:nvSpPr>
        <dsp:cNvPr id="0" name=""/>
        <dsp:cNvSpPr/>
      </dsp:nvSpPr>
      <dsp:spPr>
        <a:xfrm>
          <a:off x="0" y="532468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532468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Slice thickness = 3mm</a:t>
          </a:r>
        </a:p>
      </dsp:txBody>
      <dsp:txXfrm>
        <a:off x="0" y="532468"/>
        <a:ext cx="8267296" cy="530912"/>
      </dsp:txXfrm>
    </dsp:sp>
    <dsp:sp modelId="{16800FF7-E4E5-48F3-9BD9-B265913E2C6F}">
      <dsp:nvSpPr>
        <dsp:cNvPr id="0" name=""/>
        <dsp:cNvSpPr/>
      </dsp:nvSpPr>
      <dsp:spPr>
        <a:xfrm>
          <a:off x="0" y="106338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1063380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 = 30ms</a:t>
          </a:r>
        </a:p>
      </dsp:txBody>
      <dsp:txXfrm>
        <a:off x="0" y="1063380"/>
        <a:ext cx="8267296" cy="530912"/>
      </dsp:txXfrm>
    </dsp:sp>
    <dsp:sp modelId="{AEDD8CAB-1313-4C2C-A610-5C8FD17D50AA}">
      <dsp:nvSpPr>
        <dsp:cNvPr id="0" name=""/>
        <dsp:cNvSpPr/>
      </dsp:nvSpPr>
      <dsp:spPr>
        <a:xfrm>
          <a:off x="0" y="159429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594293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 = 2,8s</a:t>
          </a:r>
        </a:p>
      </dsp:txBody>
      <dsp:txXfrm>
        <a:off x="0" y="1594293"/>
        <a:ext cx="8267296" cy="530912"/>
      </dsp:txXfrm>
    </dsp:sp>
    <dsp:sp modelId="{C7D066F5-5E0F-4781-ADA2-13DE3427D30F}">
      <dsp:nvSpPr>
        <dsp:cNvPr id="0" name=""/>
        <dsp:cNvSpPr/>
      </dsp:nvSpPr>
      <dsp:spPr>
        <a:xfrm>
          <a:off x="0" y="2125205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2125205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voxel size = 3x3x3mm</a:t>
          </a:r>
        </a:p>
      </dsp:txBody>
      <dsp:txXfrm>
        <a:off x="0" y="2125205"/>
        <a:ext cx="8267296" cy="530912"/>
      </dsp:txXfrm>
    </dsp:sp>
    <dsp:sp modelId="{48C0678D-EDD3-49E2-BC62-9872594A2520}">
      <dsp:nvSpPr>
        <dsp:cNvPr id="0" name=""/>
        <dsp:cNvSpPr/>
      </dsp:nvSpPr>
      <dsp:spPr>
        <a:xfrm>
          <a:off x="0" y="2656117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656117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iPAT</a:t>
          </a:r>
          <a:r>
            <a:rPr lang="de-DE" sz="2400" kern="1200" dirty="0"/>
            <a:t> </a:t>
          </a:r>
          <a:r>
            <a:rPr lang="de-DE" sz="2400" kern="1200" dirty="0" err="1"/>
            <a:t>grappa</a:t>
          </a:r>
          <a:r>
            <a:rPr lang="de-DE" sz="2400" kern="1200" dirty="0"/>
            <a:t> 2 </a:t>
          </a:r>
          <a:r>
            <a:rPr lang="de-DE" sz="2400" kern="1200" dirty="0" err="1"/>
            <a:t>factor</a:t>
          </a:r>
          <a:r>
            <a:rPr lang="de-DE" sz="2400" kern="1200" dirty="0"/>
            <a:t> </a:t>
          </a:r>
          <a:endParaRPr lang="en-US" sz="2400" kern="1200" dirty="0"/>
        </a:p>
      </dsp:txBody>
      <dsp:txXfrm>
        <a:off x="0" y="2656117"/>
        <a:ext cx="8267296" cy="5309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442398" y="533"/>
          <a:ext cx="3028007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Regressors: </a:t>
          </a:r>
        </a:p>
      </dsp:txBody>
      <dsp:txXfrm>
        <a:off x="1442398" y="533"/>
        <a:ext cx="3028007" cy="1248830"/>
      </dsp:txXfrm>
    </dsp:sp>
    <dsp:sp modelId="{20AFA75E-4097-4960-9ECD-656156309C8D}">
      <dsp:nvSpPr>
        <dsp:cNvPr id="0" name=""/>
        <dsp:cNvSpPr/>
      </dsp:nvSpPr>
      <dsp:spPr>
        <a:xfrm>
          <a:off x="4470406" y="533"/>
          <a:ext cx="2258498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Phase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Stim onset</a:t>
          </a:r>
        </a:p>
      </dsp:txBody>
      <dsp:txXfrm>
        <a:off x="4470406" y="533"/>
        <a:ext cx="2258498" cy="1248830"/>
      </dsp:txXfrm>
    </dsp:sp>
    <dsp:sp modelId="{62420DCD-72A4-4C75-8CFF-7B1E1B285AAE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 ANOVA 2x2</a:t>
          </a:r>
        </a:p>
      </dsp:txBody>
      <dsp:txXfrm>
        <a:off x="1442398" y="1561571"/>
        <a:ext cx="5286506" cy="1248830"/>
      </dsp:txXfrm>
    </dsp:sp>
    <dsp:sp modelId="{7FD8CB6D-471F-4004-AF7E-DA27389CC801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B476-E670-4628-BE61-FE80B8DBCF6E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9B8C-1FB0-4B1C-9D7F-9198407D78CD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Classifiers – univariate &amp; MVPA</a:t>
          </a:r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1/11/2022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>
                <a:effectLst/>
                <a:latin typeface="Verdana, Arial, Helvetica, sans-serif"/>
              </a:rPr>
              <a:t>Hippocampal role in the interaction of semantic memory with learning and decision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other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stimuli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other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stimuli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131243"/>
              </p:ext>
            </p:extLst>
          </p:nvPr>
        </p:nvGraphicFramePr>
        <p:xfrm>
          <a:off x="1230168" y="2259376"/>
          <a:ext cx="8267296" cy="31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Sequence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259264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Analyses</a:t>
            </a:r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8CB6D-471F-4004-AF7E-DA27389C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44B476-E670-4628-BE61-FE80B8DBC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C9B8C-1FB0-4B1C-9D7F-9198407D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41742"/>
            <a:ext cx="5848176" cy="4459266"/>
          </a:xfrm>
        </p:spPr>
        <p:txBody>
          <a:bodyPr>
            <a:norm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in </a:t>
            </a:r>
            <a:r>
              <a:rPr lang="de-DE" dirty="0" err="1"/>
              <a:t>scenes</a:t>
            </a:r>
            <a:r>
              <a:rPr lang="de-DE" dirty="0"/>
              <a:t> in </a:t>
            </a:r>
            <a:r>
              <a:rPr lang="de-DE" dirty="0" err="1"/>
              <a:t>preconditionning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 err="1"/>
              <a:t>Less</a:t>
            </a:r>
            <a:r>
              <a:rPr lang="de-DE" dirty="0"/>
              <a:t> link </a:t>
            </a:r>
            <a:r>
              <a:rPr lang="de-DE" dirty="0" err="1"/>
              <a:t>between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hippocampal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(and </a:t>
            </a:r>
            <a:r>
              <a:rPr lang="de-DE" dirty="0" err="1"/>
              <a:t>hippocampal</a:t>
            </a:r>
            <a:r>
              <a:rPr lang="de-DE" dirty="0"/>
              <a:t>-OFC </a:t>
            </a:r>
            <a:r>
              <a:rPr lang="de-DE" dirty="0" err="1"/>
              <a:t>connectivity</a:t>
            </a:r>
            <a:r>
              <a:rPr lang="de-DE" dirty="0"/>
              <a:t>) in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2"/>
            <a:r>
              <a:rPr lang="de-DE" dirty="0"/>
              <a:t>&amp; </a:t>
            </a:r>
            <a:r>
              <a:rPr lang="de-DE" dirty="0" err="1"/>
              <a:t>performance</a:t>
            </a:r>
            <a:r>
              <a:rPr lang="de-DE" dirty="0"/>
              <a:t> in last </a:t>
            </a:r>
            <a:r>
              <a:rPr lang="de-DE" dirty="0" err="1"/>
              <a:t>phase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endParaRPr lang="de-DE" dirty="0"/>
          </a:p>
          <a:p>
            <a:pPr lvl="1"/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</a:t>
            </a:r>
            <a:r>
              <a:rPr lang="de-DE" dirty="0"/>
              <a:t>? RSA?</a:t>
            </a:r>
          </a:p>
          <a:p>
            <a:pPr lvl="1"/>
            <a:r>
              <a:rPr lang="de-DE" dirty="0" err="1"/>
              <a:t>searchlight</a:t>
            </a:r>
            <a:r>
              <a:rPr lang="de-DE" dirty="0"/>
              <a:t>? ROIs? </a:t>
            </a:r>
          </a:p>
          <a:p>
            <a:pPr lvl="1"/>
            <a:r>
              <a:rPr lang="de-DE" dirty="0"/>
              <a:t>Seed </a:t>
            </a:r>
            <a:r>
              <a:rPr lang="de-DE" dirty="0" err="1"/>
              <a:t>connectivity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striatum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8FD5076-CBC2-4510-B3FB-C0830DDA0DAC}"/>
              </a:ext>
            </a:extLst>
          </p:cNvPr>
          <p:cNvSpPr txBox="1">
            <a:spLocks/>
          </p:cNvSpPr>
          <p:nvPr/>
        </p:nvSpPr>
        <p:spPr>
          <a:xfrm>
            <a:off x="6973173" y="355408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Hippocampus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only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new association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C2669-ACA5-4525-B651-B91E588FBEF5}"/>
              </a:ext>
            </a:extLst>
          </p:cNvPr>
          <p:cNvCxnSpPr/>
          <p:nvPr/>
        </p:nvCxnSpPr>
        <p:spPr>
          <a:xfrm>
            <a:off x="6096000" y="3933173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734F01-6A71-457D-9685-552DA2A3B4C5}"/>
              </a:ext>
            </a:extLst>
          </p:cNvPr>
          <p:cNvCxnSpPr/>
          <p:nvPr/>
        </p:nvCxnSpPr>
        <p:spPr>
          <a:xfrm>
            <a:off x="6096000" y="283297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4164F4E-822B-425D-A615-E0F259B68C96}"/>
              </a:ext>
            </a:extLst>
          </p:cNvPr>
          <p:cNvSpPr txBox="1">
            <a:spLocks/>
          </p:cNvSpPr>
          <p:nvPr/>
        </p:nvSpPr>
        <p:spPr>
          <a:xfrm>
            <a:off x="6973172" y="2545739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Earlier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reactivation</a:t>
            </a:r>
            <a:r>
              <a:rPr lang="fr-FR" b="1" dirty="0">
                <a:solidFill>
                  <a:schemeClr val="accent6"/>
                </a:solidFill>
              </a:rPr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C55BD-DE22-4C12-99A5-045E324EF06E}"/>
              </a:ext>
            </a:extLst>
          </p:cNvPr>
          <p:cNvCxnSpPr>
            <a:cxnSpLocks/>
          </p:cNvCxnSpPr>
          <p:nvPr/>
        </p:nvCxnSpPr>
        <p:spPr>
          <a:xfrm flipH="1">
            <a:off x="5910197" y="562619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92A53A1-0A59-4BFA-9A74-A4301E8D3E5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2.2 Analyses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5A2B48E-54D2-4FCF-B585-A4299F053929}"/>
              </a:ext>
            </a:extLst>
          </p:cNvPr>
          <p:cNvSpPr txBox="1">
            <a:spLocks/>
          </p:cNvSpPr>
          <p:nvPr/>
        </p:nvSpPr>
        <p:spPr>
          <a:xfrm>
            <a:off x="6973172" y="537153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Semantic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processes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Microsoft Office PowerPoint</Application>
  <PresentationFormat>Widescreen</PresentationFormat>
  <Paragraphs>157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Hippocampal role in the interaction of semantic memory with learning and decision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PowerPoint Presentation</vt:lpstr>
      <vt:lpstr>2.1 Design</vt:lpstr>
      <vt:lpstr>2.1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Florian Leprévost</cp:lastModifiedBy>
  <cp:revision>89</cp:revision>
  <dcterms:created xsi:type="dcterms:W3CDTF">2021-12-07T15:10:25Z</dcterms:created>
  <dcterms:modified xsi:type="dcterms:W3CDTF">2022-01-11T17:27:19Z</dcterms:modified>
</cp:coreProperties>
</file>